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2" r:id="rId6"/>
    <p:sldId id="266" r:id="rId7"/>
    <p:sldId id="282" r:id="rId8"/>
    <p:sldId id="283" r:id="rId9"/>
    <p:sldId id="284" r:id="rId10"/>
    <p:sldId id="285" r:id="rId11"/>
    <p:sldId id="280" r:id="rId12"/>
    <p:sldId id="287" r:id="rId1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AD2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538CE7-4996-43BA-8A60-71A671E4496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2021-12-03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8F18F5-2538-4D6E-BBFE-8F3DC84EB666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75CD8D-B1D9-4658-A4F0-38CA8D83ED5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94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782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6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39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31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8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1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직사각형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자유형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자유형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직사각형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자유형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자유형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자유형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자유형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자유형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자유형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자유형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자유형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자유형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자유형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자유형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자유형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자유형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자유형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자유형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자유형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자유형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자유형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자유형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자유형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자유형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자유형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자유형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자유형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직사각형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자유형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자유형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자유형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자유형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자유형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자유형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자유형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자유형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자유형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자유형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자유형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직사각형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자유형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자유형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자유형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자유형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자유형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자유형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자유형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자유형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자유형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자유형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자유형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자유형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자유형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fld id="{C00B3367-2F7F-480D-8265-A5F115556EDC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5597C8-6E38-43FC-92A4-8CAC290DB1B4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2DCAA9-80AF-4294-9C91-6F5668FF7B1C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4F8A33-3706-4BC3-A482-3F3B298AA994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0" name="텍스트 상자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61" name="텍스트 상자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275B5D-D0B7-46B8-8502-E86C86786768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B56667-C80F-4798-9EDF-35BBD400FA9B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B7B76C3-1374-4CDA-9B18-E384596E8C1D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2C130E-39DA-4F45-9B70-77F1F511E7D1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ACF756-678A-42B8-B410-7B66B442ABA1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1F06A4-90D5-4970-A5FB-8A185662AA0A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AEFB29-AE1E-432E-BE2A-25E4A2B68CFE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F06206F-201F-4FEA-B235-BD5C86A84BA3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496EF2-CA38-4AD3-B137-E5895D4AAB47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B3E875-9693-465B-ABBE-29F84704FA02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1E02E0-2B85-4ACA-9675-84FA03B5E805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6BCA1E-9EA4-475C-BF37-9BA714F2FB90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250027-1125-4272-B8D8-ECEFA90A8C10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그룹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직사각형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자유형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자유형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자유형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자유형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자유형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자유형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자유형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자유형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자유형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자유형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선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자유형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자유형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자유형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자유형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직사각형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자유형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자유형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자유형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자유형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자유형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자유형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자유형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자유형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자유형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자유형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그룹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자유형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자유형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자유형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자유형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자유형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자유형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자유형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자유형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자유형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직사각형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1CCF197-A991-4D66-93F3-B2585ED26206}" type="datetime1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직사각형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9" name="그림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회로 기판 클로즈업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7678"/>
            <a:ext cx="12188389" cy="6857990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대각선 방향의 모서리가 둥근 사각형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자유형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자유형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자유형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자유형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자유형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자유형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자유형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자유형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자유형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직사각형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자유형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자유형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자유형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자유형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자유형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자유형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자유형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자유형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자유형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직사각형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456" y="3997322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B8015A7-1E73-4323-AABC-1A5B76735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85" y="2359907"/>
            <a:ext cx="5715552" cy="1574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32709" y="6257835"/>
            <a:ext cx="178147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smtClean="0"/>
              <a:t>PMOD </a:t>
            </a:r>
            <a:r>
              <a:rPr lang="ko-KR" altLang="en-US" sz="2000" dirty="0" smtClean="0"/>
              <a:t>김효진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직사각형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6" name="그림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자유형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자유형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자유형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자유형(F)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자유형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자유형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자유형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자유형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자유형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자유형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자유형(F)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자유형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자유형(F)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자유형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자유형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자유형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자유형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자유형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자유형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자유형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자유형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자유형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자유형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자유형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자유형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자유형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자유형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자유형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자유형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자유형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자유형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자유형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자유형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자유형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자유형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자유형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자유형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자유형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자유형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자유형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자유형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자유형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자유형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자유형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자유형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자유형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자유형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자유형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자유형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자유형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124" y="653993"/>
            <a:ext cx="1911427" cy="689089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목차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1440" y="2242257"/>
            <a:ext cx="7585185" cy="2690985"/>
          </a:xfr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numCol="2" rtlCol="0">
            <a:noAutofit/>
          </a:bodyPr>
          <a:lstStyle/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스트림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버퍼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wiringSerial.h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Stdio.h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Serial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설정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회로도</a:t>
            </a:r>
            <a:endParaRPr lang="en-US" altLang="ko-KR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rtl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구동영상</a:t>
            </a:r>
            <a:endParaRPr lang="en-US" altLang="ko-KR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25190" y="1903413"/>
            <a:ext cx="6741621" cy="336867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65689" y="6071156"/>
            <a:ext cx="7789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https://www.raspberrypi.com/documentation/computers/configuration.html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522305" y="424986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스트림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Picture 2" descr="Part3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68" y="1555951"/>
            <a:ext cx="9303163" cy="2284628"/>
          </a:xfrm>
          <a:prstGeom prst="rect">
            <a:avLst/>
          </a:prstGeom>
          <a:noFill/>
          <a:ln>
            <a:solidFill>
              <a:srgbClr val="39BAD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EA2474-26FC-4CF2-BDD5-1B93F39DB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505" y="4865423"/>
            <a:ext cx="3654528" cy="923821"/>
          </a:xfrm>
          <a:prstGeom prst="rect">
            <a:avLst/>
          </a:prstGeom>
        </p:spPr>
      </p:pic>
      <p:graphicFrame>
        <p:nvGraphicFramePr>
          <p:cNvPr id="6" name="표 38">
            <a:extLst>
              <a:ext uri="{FF2B5EF4-FFF2-40B4-BE49-F238E27FC236}">
                <a16:creationId xmlns:a16="http://schemas.microsoft.com/office/drawing/2014/main" id="{54EC8D0D-ED06-4FBF-B7A4-1B043D698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103893"/>
              </p:ext>
            </p:extLst>
          </p:nvPr>
        </p:nvGraphicFramePr>
        <p:xfrm>
          <a:off x="1219444" y="4395184"/>
          <a:ext cx="10052613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59232">
                  <a:extLst>
                    <a:ext uri="{9D8B030D-6E8A-4147-A177-3AD203B41FA5}">
                      <a16:colId xmlns:a16="http://schemas.microsoft.com/office/drawing/2014/main" val="1285492435"/>
                    </a:ext>
                  </a:extLst>
                </a:gridCol>
                <a:gridCol w="2128058">
                  <a:extLst>
                    <a:ext uri="{9D8B030D-6E8A-4147-A177-3AD203B41FA5}">
                      <a16:colId xmlns:a16="http://schemas.microsoft.com/office/drawing/2014/main" val="218992746"/>
                    </a:ext>
                  </a:extLst>
                </a:gridCol>
                <a:gridCol w="5095702">
                  <a:extLst>
                    <a:ext uri="{9D8B030D-6E8A-4147-A177-3AD203B41FA5}">
                      <a16:colId xmlns:a16="http://schemas.microsoft.com/office/drawing/2014/main" val="3831142233"/>
                    </a:ext>
                  </a:extLst>
                </a:gridCol>
                <a:gridCol w="2169621">
                  <a:extLst>
                    <a:ext uri="{9D8B030D-6E8A-4147-A177-3AD203B41FA5}">
                      <a16:colId xmlns:a16="http://schemas.microsoft.com/office/drawing/2014/main" val="837085152"/>
                    </a:ext>
                  </a:extLst>
                </a:gridCol>
              </a:tblGrid>
              <a:tr h="233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스트림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79702"/>
                  </a:ext>
                </a:extLst>
              </a:tr>
              <a:tr h="26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stdin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표준 입력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 안으로 데이터가 흘려 들어오는 다리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키보드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72843"/>
                  </a:ext>
                </a:extLst>
              </a:tr>
              <a:tr h="26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stdout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표준 출력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 밖으로 데이터가 흘러 나가는 다리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모니터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04180"/>
                  </a:ext>
                </a:extLst>
              </a:tr>
              <a:tr h="26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stderr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표준 에러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 밖으로 데이터가 흘러 나가는 다리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모니터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3649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16372" y="3275213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16372" y="3079179"/>
            <a:ext cx="67333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다리</a:t>
            </a:r>
            <a:endParaRPr lang="ko-KR" alt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22416" y="3079179"/>
            <a:ext cx="67333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다리</a:t>
            </a:r>
            <a:endParaRPr lang="ko-KR" alt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974866" y="2884515"/>
            <a:ext cx="144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160891" y="2884515"/>
            <a:ext cx="144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09832" y="2053215"/>
            <a:ext cx="149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fflush</a:t>
            </a:r>
            <a: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</a:t>
            </a:r>
            <a:r>
              <a:rPr lang="en-US" altLang="ko-KR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stdout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7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506307" y="435724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버퍼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AutoShape 2" descr="코딩의 시작, TCP Sch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 descr="코딩의 시작, TCP School"/>
          <p:cNvSpPr>
            <a:spLocks noChangeAspect="1" noChangeArrowheads="1"/>
          </p:cNvSpPr>
          <p:nvPr/>
        </p:nvSpPr>
        <p:spPr bwMode="auto">
          <a:xfrm>
            <a:off x="3566564" y="388166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코딩의 시작, TCP Schoo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 descr="코딩의 시작, TCP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39" y="1642398"/>
            <a:ext cx="8107277" cy="399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334" y="2259934"/>
            <a:ext cx="5127220" cy="24082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17002" y="2431834"/>
            <a:ext cx="253021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fflush</a:t>
            </a:r>
            <a:r>
              <a:rPr lang="en-US" altLang="ko-K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</a:t>
            </a:r>
            <a:r>
              <a:rPr lang="en-US" altLang="ko-KR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stdout</a:t>
            </a:r>
            <a:r>
              <a:rPr lang="en-US" altLang="ko-KR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);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491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3699357" y="240951"/>
            <a:ext cx="7522210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3) </a:t>
            </a:r>
            <a:r>
              <a:rPr lang="en-US" altLang="ko-KR" sz="4800" b="1" cap="none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wiringSerial.h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71195" y="6224660"/>
            <a:ext cx="439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http://wiringpi.com/reference/serial-library/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9083" y="1183322"/>
            <a:ext cx="8760383" cy="48628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serialOpen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(char *device,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baud) </a:t>
            </a:r>
            <a:r>
              <a:rPr lang="en-US" altLang="ko-K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pPr fontAlgn="base"/>
            <a:r>
              <a:rPr lang="en-US" altLang="ko-KR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Linux device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를 </a:t>
            </a:r>
            <a:r>
              <a:rPr lang="ko-KR" altLang="en-US" dirty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열고 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초기화</a:t>
            </a:r>
            <a:r>
              <a:rPr lang="en-US" altLang="ko-KR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속도</a:t>
            </a:r>
            <a:r>
              <a:rPr lang="en-US" altLang="ko-KR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(baud rate)</a:t>
            </a:r>
            <a:r>
              <a:rPr lang="ko-KR" altLang="en-US" dirty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를 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r>
              <a:rPr lang="en-US" altLang="ko-KR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dirty="0" err="1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에러시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-1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반환</a:t>
            </a:r>
            <a:endParaRPr lang="en-US" altLang="ko-KR" dirty="0">
              <a:ln w="0"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fontAlgn="base"/>
            <a:r>
              <a:rPr lang="en-US" altLang="ko-K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void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serialClose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fd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 ;</a:t>
            </a:r>
          </a:p>
          <a:p>
            <a:pPr fontAlgn="base"/>
            <a:r>
              <a:rPr lang="en-US" altLang="ko-K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void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serialPutchar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fd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unsigned char c) ;</a:t>
            </a:r>
          </a:p>
          <a:p>
            <a:pPr fontAlgn="base"/>
            <a:r>
              <a:rPr lang="en-US" altLang="ko-K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void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serialPuts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fd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char *s) </a:t>
            </a:r>
            <a:r>
              <a:rPr lang="en-US" altLang="ko-K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  <a:endParaRPr lang="en-US" altLang="ko-KR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fontAlgn="base"/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void 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serialPrintf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fd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char *message, …) ;</a:t>
            </a:r>
          </a:p>
          <a:p>
            <a:pPr fontAlgn="base"/>
            <a:r>
              <a:rPr lang="en-US" altLang="ko-KR" sz="32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 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serialDataAvail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fd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 </a:t>
            </a:r>
            <a:r>
              <a:rPr lang="en-US" altLang="ko-K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pPr fontAlgn="base"/>
            <a:r>
              <a:rPr lang="ko-KR" altLang="en-US" dirty="0" err="1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읽을수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있는 문자의 개수 </a:t>
            </a:r>
            <a:r>
              <a:rPr lang="en-US" altLang="ko-KR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or Raspberry-board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Rx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에 데이터가 수신 확인</a:t>
            </a:r>
            <a:r>
              <a:rPr lang="en-US" altLang="ko-KR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에러시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-1</a:t>
            </a:r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반환</a:t>
            </a:r>
            <a:endParaRPr lang="en-US" altLang="ko-KR" dirty="0" smtClean="0">
              <a:ln w="0"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32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serialGetchar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fd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 </a:t>
            </a:r>
            <a:r>
              <a:rPr lang="en-US" altLang="ko-K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pPr fontAlgn="base"/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void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serialFlush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fd</a:t>
            </a:r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 </a:t>
            </a:r>
            <a:r>
              <a:rPr lang="en-US" altLang="ko-KR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  <a:endParaRPr lang="en-US" altLang="ko-KR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fontAlgn="base"/>
            <a:r>
              <a:rPr lang="ko-KR" altLang="en-US" dirty="0" smtClean="0">
                <a:ln w="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전송 대기중인 모든 데이터를 삭제</a:t>
            </a:r>
            <a:endParaRPr lang="en-US" altLang="ko-KR" dirty="0" smtClean="0">
              <a:ln w="0"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99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56678" y="378761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4) </a:t>
            </a:r>
            <a:r>
              <a:rPr lang="en-US" altLang="ko-KR" sz="4800" b="1" cap="none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stdio.h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AutoShape 2" descr="KS's Blogs: C language - 3. file I/O(파일 입출력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 descr="KS&amp;#39;s Blogs: C language - 2. standard I/O(표준 입출력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99" y="2270229"/>
            <a:ext cx="7367442" cy="288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S&amp;#39;s Blogs: C language - 3. file I/O(파일 입출력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99" y="1658072"/>
            <a:ext cx="7367442" cy="41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62" y="1743335"/>
            <a:ext cx="2455071" cy="3276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21" y="1428280"/>
            <a:ext cx="8563457" cy="2469332"/>
          </a:xfrm>
          <a:prstGeom prst="rect">
            <a:avLst/>
          </a:prstGeom>
        </p:spPr>
      </p:pic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132234" y="445263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5) Serial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설정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38" y="4962981"/>
            <a:ext cx="6718032" cy="7441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98" y="4008426"/>
            <a:ext cx="8330701" cy="8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</a:t>
            </a:r>
            <a:r>
              <a:rPr lang="ko-KR" altLang="en-US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회로도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91" y="1267856"/>
            <a:ext cx="997406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4348365" y="461888"/>
            <a:ext cx="5186025" cy="689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7) </a:t>
            </a:r>
            <a:r>
              <a:rPr lang="ko-KR" altLang="en-US" sz="4800" b="1" cap="none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구동영상</a:t>
            </a:r>
            <a:endParaRPr lang="en-US" altLang="ko-KR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67448"/>
              </p:ext>
            </p:extLst>
          </p:nvPr>
        </p:nvGraphicFramePr>
        <p:xfrm>
          <a:off x="3362602" y="1578329"/>
          <a:ext cx="5328158" cy="4057650"/>
        </p:xfrm>
        <a:graphic>
          <a:graphicData uri="http://schemas.openxmlformats.org/drawingml/2006/table">
            <a:tbl>
              <a:tblPr/>
              <a:tblGrid>
                <a:gridCol w="902970">
                  <a:extLst>
                    <a:ext uri="{9D8B030D-6E8A-4147-A177-3AD203B41FA5}">
                      <a16:colId xmlns:a16="http://schemas.microsoft.com/office/drawing/2014/main" val="2732201893"/>
                    </a:ext>
                  </a:extLst>
                </a:gridCol>
                <a:gridCol w="4425188">
                  <a:extLst>
                    <a:ext uri="{9D8B030D-6E8A-4147-A177-3AD203B41FA5}">
                      <a16:colId xmlns:a16="http://schemas.microsoft.com/office/drawing/2014/main" val="7864602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PC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시리얼창에서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microprocessor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입력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라즈베리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터미널창에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출력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808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라즈베리 터미널창에서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microprocessor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입력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PC 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시리얼창에서 출력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124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스위치 누른 횟수 출력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ex) Switch3 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Switch3 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Switch3 3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Switch3 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522727"/>
                  </a:ext>
                </a:extLst>
              </a:tr>
            </a:tbl>
          </a:graphicData>
        </a:graphic>
      </p:graphicFrame>
      <p:pic>
        <p:nvPicPr>
          <p:cNvPr id="4" name="bandicam 2021-12-03 17-03-40-6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443" y="1304008"/>
            <a:ext cx="8874033" cy="49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0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96_TF45165253.potx" id="{A3909C48-C3CD-41B9-ABA9-DFD6BFA22AA7}" vid="{1BA88A41-9DD4-4CE1-9384-6D568C2CF76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회로 디자인</Template>
  <TotalTime>0</TotalTime>
  <Words>264</Words>
  <Application>Microsoft Office PowerPoint</Application>
  <PresentationFormat>와이드스크린</PresentationFormat>
  <Paragraphs>70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함초롬바탕</vt:lpstr>
      <vt:lpstr>휴먼모음T</vt:lpstr>
      <vt:lpstr>Arial</vt:lpstr>
      <vt:lpstr>Calibri</vt:lpstr>
      <vt:lpstr>Trebuchet MS</vt:lpstr>
      <vt:lpstr>Tw Cen MT</vt:lpstr>
      <vt:lpstr>회로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2021-11-19T06:36:07Z</dcterms:created>
  <dcterms:modified xsi:type="dcterms:W3CDTF">2021-12-03T13:44:20Z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